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7" r:id="rId2"/>
    <p:sldId id="588" r:id="rId3"/>
    <p:sldId id="591" r:id="rId4"/>
    <p:sldId id="592" r:id="rId5"/>
    <p:sldId id="314" r:id="rId6"/>
    <p:sldId id="353" r:id="rId7"/>
    <p:sldId id="371" r:id="rId8"/>
    <p:sldId id="590" r:id="rId9"/>
    <p:sldId id="263" r:id="rId10"/>
    <p:sldId id="59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229"/>
    <a:srgbClr val="2D2720"/>
    <a:srgbClr val="635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3AB2A-8A19-46C7-BCD7-F89350A01446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D9830-5809-4A2F-A0C3-DB10D4338E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45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2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1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9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8CA5-1C14-404B-A3C5-7F12496F3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9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756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41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95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6FFDF4-62E8-744D-A40D-DA5E6BCE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66"/>
            <a:ext cx="10515600" cy="653256"/>
          </a:xfrm>
        </p:spPr>
        <p:txBody>
          <a:bodyPr lIns="0" rIns="0" anchor="b">
            <a:sp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ECA973-FE80-9F4D-9510-1478F8A4B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270"/>
            <a:ext cx="10515600" cy="4186236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2000">
                <a:solidFill>
                  <a:schemeClr val="bg1"/>
                </a:solidFill>
              </a:defRPr>
            </a:lvl1pPr>
            <a:lvl2pPr>
              <a:spcAft>
                <a:spcPts val="1350"/>
              </a:spcAft>
              <a:defRPr sz="1600">
                <a:solidFill>
                  <a:schemeClr val="bg1"/>
                </a:solidFill>
              </a:defRPr>
            </a:lvl2pPr>
            <a:lvl3pPr>
              <a:spcAft>
                <a:spcPts val="1350"/>
              </a:spcAft>
              <a:defRPr sz="1400">
                <a:solidFill>
                  <a:schemeClr val="bg1"/>
                </a:solidFill>
              </a:defRPr>
            </a:lvl3pPr>
            <a:lvl4pPr>
              <a:spcAft>
                <a:spcPts val="135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35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E72A55A-36F9-5047-B05C-B8B73A557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1269500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7585ABA-E851-4E38-AF0B-31BBDA03D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2951" y="6246560"/>
            <a:ext cx="56261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84273FB-D6E8-44DB-8AA3-2A69A6C92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01944" y="6246560"/>
            <a:ext cx="125185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lang="en-US" smtClean="0"/>
            </a:lvl1pPr>
          </a:lstStyle>
          <a:p>
            <a:fld id="{36D29CFC-AA43-0C42-AA12-EB6DCFE058B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5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468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7A8466-F4D8-F44A-928C-6E5931C14BD1}"/>
              </a:ext>
            </a:extLst>
          </p:cNvPr>
          <p:cNvSpPr/>
          <p:nvPr userDrawn="1"/>
        </p:nvSpPr>
        <p:spPr>
          <a:xfrm>
            <a:off x="257299" y="192024"/>
            <a:ext cx="11677403" cy="64739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7F40533-16B5-6249-9CF0-AE3A08C9C3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6573" y="2"/>
            <a:ext cx="3918857" cy="4131129"/>
          </a:xfrm>
          <a:solidFill>
            <a:srgbClr val="00B0F0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BF29C65-D5F2-214C-AB97-7D712220A4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298" y="2726873"/>
            <a:ext cx="3661559" cy="4131129"/>
          </a:xfrm>
          <a:solidFill>
            <a:srgbClr val="00B0F0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990C08E5-9077-3E4F-AF03-0EBAE78D32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3148" y="2726873"/>
            <a:ext cx="3918857" cy="3939104"/>
          </a:xfrm>
          <a:solidFill>
            <a:srgbClr val="00B0F0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C1E067-365D-8A47-B9AB-09090971BE3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88284" y="480905"/>
            <a:ext cx="3430571" cy="1924247"/>
          </a:xfrm>
        </p:spPr>
        <p:txBody>
          <a:bodyPr vert="horz" lIns="0" tIns="91440" rIns="0" bIns="45720" rtlCol="0">
            <a:no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800">
                <a:solidFill>
                  <a:schemeClr val="bg1"/>
                </a:solidFill>
              </a:defRPr>
            </a:lvl4pPr>
            <a:lvl5pPr>
              <a:defRPr lang="en-US" sz="180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1C2E0CF-CCFE-AA4F-9199-D8B500BE90A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277013" y="480905"/>
            <a:ext cx="3430571" cy="1924247"/>
          </a:xfrm>
        </p:spPr>
        <p:txBody>
          <a:bodyPr vert="horz" lIns="0" tIns="91440" rIns="0" bIns="45720" rtlCol="0">
            <a:no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800">
                <a:solidFill>
                  <a:schemeClr val="bg1"/>
                </a:solidFill>
              </a:defRPr>
            </a:lvl4pPr>
            <a:lvl5pPr>
              <a:defRPr lang="en-US" sz="180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40A76E-1DA2-464D-BA40-C0A818C2634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162214" y="4350776"/>
            <a:ext cx="3893215" cy="203369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800">
                <a:solidFill>
                  <a:schemeClr val="bg1"/>
                </a:solidFill>
              </a:defRPr>
            </a:lvl4pPr>
            <a:lvl5pPr>
              <a:defRPr lang="en-US" sz="180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846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5A1F57-1935-3C48-B6EC-5E9F8355DF32}"/>
              </a:ext>
            </a:extLst>
          </p:cNvPr>
          <p:cNvSpPr/>
          <p:nvPr userDrawn="1"/>
        </p:nvSpPr>
        <p:spPr>
          <a:xfrm>
            <a:off x="257299" y="192024"/>
            <a:ext cx="11677403" cy="6473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CA270C6-6738-5B43-9F36-B61D4EE653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4267" y="1990727"/>
            <a:ext cx="5147733" cy="4867275"/>
          </a:xfrm>
          <a:solidFill>
            <a:srgbClr val="00B0F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B981BA-BA05-0544-B485-96C156F3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66"/>
            <a:ext cx="10515600" cy="653256"/>
          </a:xfrm>
        </p:spPr>
        <p:txBody>
          <a:bodyPr lIns="0" rIns="0" anchor="b">
            <a:spAutoFit/>
          </a:bodyPr>
          <a:lstStyle>
            <a:lvl1pPr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661B08B-26D1-F74F-90B9-1AA2EDFA45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1269500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0713DA-8360-4F45-B224-542E8D698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3271"/>
            <a:ext cx="601980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4EADE06-C65F-4D03-806D-E3D5C9CF2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00301" y="6246560"/>
            <a:ext cx="44577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/>
            </a:lvl1pPr>
          </a:lstStyle>
          <a:p>
            <a:pPr algn="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A8695-C555-4321-89FF-BDABAE79A746}"/>
              </a:ext>
            </a:extLst>
          </p:cNvPr>
          <p:cNvSpPr/>
          <p:nvPr userDrawn="1"/>
        </p:nvSpPr>
        <p:spPr>
          <a:xfrm>
            <a:off x="0" y="1872854"/>
            <a:ext cx="3574472" cy="117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1"/>
          </a:p>
        </p:txBody>
      </p:sp>
    </p:spTree>
    <p:extLst>
      <p:ext uri="{BB962C8B-B14F-4D97-AF65-F5344CB8AC3E}">
        <p14:creationId xmlns:p14="http://schemas.microsoft.com/office/powerpoint/2010/main" val="339264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50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75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08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92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98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29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05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139F9-C751-47D5-B890-99B56C03CA3E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31147-A0DD-48CE-81AB-FD14BED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42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10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iel, extérieur, crépuscule, eau&#10;&#10;Description générée automatiquement">
            <a:extLst>
              <a:ext uri="{FF2B5EF4-FFF2-40B4-BE49-F238E27FC236}">
                <a16:creationId xmlns:a16="http://schemas.microsoft.com/office/drawing/2014/main" id="{DDE10582-6F3E-4E39-B9E2-31985B30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3" b="13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6B39D0-D6A0-4439-875B-DF7797C095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3F5189-1043-4074-86E7-F68CD0525388}"/>
              </a:ext>
            </a:extLst>
          </p:cNvPr>
          <p:cNvSpPr/>
          <p:nvPr/>
        </p:nvSpPr>
        <p:spPr>
          <a:xfrm>
            <a:off x="-2" y="2466974"/>
            <a:ext cx="12192000" cy="192405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0CFF4D-B853-4A2C-B4DD-9C8E39CB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60" y="3505197"/>
            <a:ext cx="5095875" cy="885827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Bebas Neue" panose="020B0606020202050201" pitchFamily="34" charset="0"/>
              </a:rPr>
              <a:t>Serrure connectée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69B56-6166-474C-89C5-C6607D4619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D4D8518-1058-44C1-8638-16A8696DC186}"/>
              </a:ext>
            </a:extLst>
          </p:cNvPr>
          <p:cNvSpPr txBox="1">
            <a:spLocks/>
          </p:cNvSpPr>
          <p:nvPr/>
        </p:nvSpPr>
        <p:spPr>
          <a:xfrm>
            <a:off x="2945602" y="2676520"/>
            <a:ext cx="6300790" cy="88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dirty="0">
                <a:solidFill>
                  <a:schemeClr val="bg1"/>
                </a:solidFill>
                <a:latin typeface="Bebas Neue" panose="020B0606020202050201" pitchFamily="34" charset="0"/>
              </a:rPr>
              <a:t>COMMUNICATION SANS </a:t>
            </a:r>
            <a:r>
              <a:rPr lang="fr-FR" sz="5400" dirty="0" err="1">
                <a:solidFill>
                  <a:schemeClr val="bg1"/>
                </a:solidFill>
                <a:latin typeface="Bebas Neue" panose="020B0606020202050201" pitchFamily="34" charset="0"/>
              </a:rPr>
              <a:t>FILs</a:t>
            </a:r>
            <a:endParaRPr lang="fr-FR" sz="5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CBDD735-5302-4F74-A04C-BF1D7E35A7A6}"/>
              </a:ext>
            </a:extLst>
          </p:cNvPr>
          <p:cNvSpPr txBox="1">
            <a:spLocks/>
          </p:cNvSpPr>
          <p:nvPr/>
        </p:nvSpPr>
        <p:spPr>
          <a:xfrm>
            <a:off x="-57152" y="38100"/>
            <a:ext cx="1028704" cy="438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</a:rPr>
              <a:t>projet</a:t>
            </a:r>
          </a:p>
        </p:txBody>
      </p:sp>
      <p:sp>
        <p:nvSpPr>
          <p:cNvPr id="13" name="Date Placeholder 17">
            <a:extLst>
              <a:ext uri="{FF2B5EF4-FFF2-40B4-BE49-F238E27FC236}">
                <a16:creationId xmlns:a16="http://schemas.microsoft.com/office/drawing/2014/main" id="{1DB25FFF-5CF7-46FA-A31E-B960DBEE2505}"/>
              </a:ext>
            </a:extLst>
          </p:cNvPr>
          <p:cNvSpPr txBox="1">
            <a:spLocks/>
          </p:cNvSpPr>
          <p:nvPr/>
        </p:nvSpPr>
        <p:spPr>
          <a:xfrm>
            <a:off x="9246392" y="6344826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26130268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iel, transport&#10;&#10;Description générée automatiquement">
            <a:extLst>
              <a:ext uri="{FF2B5EF4-FFF2-40B4-BE49-F238E27FC236}">
                <a16:creationId xmlns:a16="http://schemas.microsoft.com/office/drawing/2014/main" id="{4757E80F-DA82-41F4-B15E-1B79063C1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b="7238"/>
          <a:stretch/>
        </p:blipFill>
        <p:spPr>
          <a:xfrm>
            <a:off x="33338" y="27604"/>
            <a:ext cx="12125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48261-FC6E-47AB-ADF1-A3FD86600BFE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DB0DED-E6B1-4496-B11D-49B7B25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150" y="250884"/>
            <a:ext cx="3441700" cy="897618"/>
          </a:xfrm>
        </p:spPr>
        <p:txBody>
          <a:bodyPr>
            <a:normAutofit fontScale="90000"/>
          </a:bodyPr>
          <a:lstStyle/>
          <a:p>
            <a:pPr algn="ctr"/>
            <a:r>
              <a:rPr lang="en-GB" alt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POINTS à aborder</a:t>
            </a:r>
            <a:endParaRPr lang="fr-FR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54A90F-5163-48E7-AF46-402952CCD9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Date Placeholder 17">
            <a:extLst>
              <a:ext uri="{FF2B5EF4-FFF2-40B4-BE49-F238E27FC236}">
                <a16:creationId xmlns:a16="http://schemas.microsoft.com/office/drawing/2014/main" id="{E6089AE2-7546-4FB5-8E2A-14258FFEFA04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8" name="Date Placeholder 17">
            <a:extLst>
              <a:ext uri="{FF2B5EF4-FFF2-40B4-BE49-F238E27FC236}">
                <a16:creationId xmlns:a16="http://schemas.microsoft.com/office/drawing/2014/main" id="{E9015346-41A5-4E8F-ABFE-44DF068AA2A2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5A75AF52-04BC-43E7-BFCB-946167EAEAC2}"/>
              </a:ext>
            </a:extLst>
          </p:cNvPr>
          <p:cNvSpPr/>
          <p:nvPr/>
        </p:nvSpPr>
        <p:spPr>
          <a:xfrm>
            <a:off x="1995953" y="263721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F92418A7-10A7-4665-A9D0-9288A2336E16}"/>
              </a:ext>
            </a:extLst>
          </p:cNvPr>
          <p:cNvSpPr/>
          <p:nvPr/>
        </p:nvSpPr>
        <p:spPr>
          <a:xfrm>
            <a:off x="1995952" y="3942019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1D69F34C-B634-47AF-BE47-17052118AAA5}"/>
              </a:ext>
            </a:extLst>
          </p:cNvPr>
          <p:cNvSpPr/>
          <p:nvPr/>
        </p:nvSpPr>
        <p:spPr>
          <a:xfrm>
            <a:off x="1995951" y="524682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5D3C5-590C-4DA1-8AE2-5697A5321EC6}"/>
              </a:ext>
            </a:extLst>
          </p:cNvPr>
          <p:cNvSpPr/>
          <p:nvPr/>
        </p:nvSpPr>
        <p:spPr>
          <a:xfrm>
            <a:off x="2478446" y="2233812"/>
            <a:ext cx="969688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MONTER LE SYSTEME DE VERROU et etre capable de deverouiller grâce au capteur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D’empreinte digitale </a:t>
            </a:r>
          </a:p>
          <a:p>
            <a:endParaRPr lang="en-US" sz="2800" noProof="1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2544CC-B57F-413F-BC5F-FD8195ED19DE}"/>
              </a:ext>
            </a:extLst>
          </p:cNvPr>
          <p:cNvSpPr/>
          <p:nvPr/>
        </p:nvSpPr>
        <p:spPr>
          <a:xfrm>
            <a:off x="2478446" y="3901865"/>
            <a:ext cx="9288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PROGRAMMEr TOUS LES CAPTEURS AFIN DE FAIRE MARCHER la serrure connectée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5983B-1A2E-404C-9D0F-A130F5C90C04}"/>
              </a:ext>
            </a:extLst>
          </p:cNvPr>
          <p:cNvSpPr/>
          <p:nvPr/>
        </p:nvSpPr>
        <p:spPr>
          <a:xfrm>
            <a:off x="2478734" y="4991226"/>
            <a:ext cx="94596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REUSSIR A COMMUNIQUER SANS FILS principalement par WIFI mais SI POSSIBLE par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NFC OU LORA </a:t>
            </a:r>
          </a:p>
        </p:txBody>
      </p:sp>
    </p:spTree>
    <p:extLst>
      <p:ext uri="{BB962C8B-B14F-4D97-AF65-F5344CB8AC3E}">
        <p14:creationId xmlns:p14="http://schemas.microsoft.com/office/powerpoint/2010/main" val="22479467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5615" y="0"/>
            <a:ext cx="59750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7300760" y="330057"/>
            <a:ext cx="2957512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rgbClr val="3E3229"/>
                </a:solidFill>
                <a:latin typeface="Bebas Neue" panose="020B0606020202050201"/>
              </a:rPr>
              <a:t>SOMMAIRE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741716" y="2040401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fr-FR" sz="3000" dirty="0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Presentation </a:t>
            </a:r>
            <a:r>
              <a:rPr lang="en-GB" altLang="fr-FR" sz="3000" dirty="0" err="1">
                <a:solidFill>
                  <a:srgbClr val="3E3229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Generale</a:t>
            </a:r>
            <a:endParaRPr lang="en-GB" altLang="fr-FR" sz="3000" dirty="0">
              <a:solidFill>
                <a:srgbClr val="3E3229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28302" y="2008522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rgbClr val="3E3229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23446" y="2726484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rgbClr val="3E3229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509252" y="3403863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rgbClr val="3E3229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523446" y="4058821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rgbClr val="3E3229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499540" y="4701498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rgbClr val="3E3229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741716" y="2755217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3000" dirty="0">
                <a:solidFill>
                  <a:srgbClr val="3E3229"/>
                </a:solidFill>
                <a:latin typeface="Bebas Neue" panose="020B0606020202050201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Objectifs </a:t>
            </a:r>
            <a:r>
              <a:rPr lang="en-GB" altLang="fr-FR" sz="3000" dirty="0">
                <a:solidFill>
                  <a:srgbClr val="3E3229"/>
                </a:solidFill>
                <a:latin typeface="Bebas Neue" panose="020B0606020202050201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Principaux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760067" y="3428304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lang="fr-FR" altLang="fr-FR" sz="1400" dirty="0">
              <a:solidFill>
                <a:srgbClr val="3E3229"/>
              </a:solidFill>
              <a:latin typeface="Bebas Neue" panose="020B0606020202050201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altLang="fr-FR" sz="3000" dirty="0">
                <a:solidFill>
                  <a:srgbClr val="3E3229"/>
                </a:solidFill>
                <a:latin typeface="Bebas Neue" panose="020B0606020202050201"/>
                <a:ea typeface="Calibri" panose="020F0502020204030204" pitchFamily="34" charset="0"/>
                <a:cs typeface="Times New Roman" panose="02020603050405020304" pitchFamily="18" charset="0"/>
              </a:rPr>
              <a:t>Objectifs</a:t>
            </a:r>
            <a:r>
              <a:rPr lang="en-US" sz="3000" dirty="0">
                <a:solidFill>
                  <a:srgbClr val="3E3229"/>
                </a:solidFill>
                <a:latin typeface="Bebas Neue" panose="020B0606020202050201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altLang="fr-FR" sz="3000" dirty="0">
                <a:solidFill>
                  <a:srgbClr val="3E3229"/>
                </a:solidFill>
                <a:latin typeface="Bebas Neue" panose="020B0606020202050201"/>
                <a:ea typeface="Calibri" panose="020F0502020204030204" pitchFamily="34" charset="0"/>
                <a:cs typeface="Times New Roman" panose="02020603050405020304" pitchFamily="18" charset="0"/>
              </a:rPr>
              <a:t> Secondaires</a:t>
            </a:r>
          </a:p>
          <a:p>
            <a:endParaRPr lang="en-US" sz="1500" dirty="0">
              <a:solidFill>
                <a:srgbClr val="3E322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722666" y="4084227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fr-FR" sz="3000" dirty="0">
                <a:solidFill>
                  <a:srgbClr val="3E3229"/>
                </a:solidFill>
                <a:latin typeface="Bebas Neue" panose="020B0606020202050201"/>
                <a:ea typeface="Open Sans" panose="020B0606030504020204" pitchFamily="34" charset="0"/>
                <a:cs typeface="Open Sans" panose="020B0606030504020204" pitchFamily="34" charset="0"/>
              </a:rPr>
              <a:t> Présentation Composants 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779816" y="4711611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sz="3000" dirty="0">
                <a:solidFill>
                  <a:srgbClr val="3E3229"/>
                </a:solidFill>
                <a:latin typeface="Bebas Neue" panose="020B0606020202050201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sp>
        <p:nvSpPr>
          <p:cNvPr id="90" name="Rectangle 89"/>
          <p:cNvSpPr/>
          <p:nvPr/>
        </p:nvSpPr>
        <p:spPr>
          <a:xfrm>
            <a:off x="7893417" y="3869127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lang="en-US" sz="1500" dirty="0">
              <a:solidFill>
                <a:srgbClr val="3E3229"/>
              </a:solidFill>
              <a:latin typeface="Bebas Neue" panose="020B0606020202050201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893417" y="4635411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lang="en-US" sz="1500" dirty="0">
              <a:solidFill>
                <a:srgbClr val="3E322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Image 23" descr="Une image contenant bâtiment, intérieur, salle de bain, mur&#10;&#10;Description générée automatiquement">
            <a:extLst>
              <a:ext uri="{FF2B5EF4-FFF2-40B4-BE49-F238E27FC236}">
                <a16:creationId xmlns:a16="http://schemas.microsoft.com/office/drawing/2014/main" id="{10C7EE21-A5B1-495D-9163-D3CEFA0D7A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2" t="3629" r="19620" b="12166"/>
          <a:stretch/>
        </p:blipFill>
        <p:spPr>
          <a:xfrm>
            <a:off x="-75616" y="19050"/>
            <a:ext cx="5975093" cy="68441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18EC13-7245-454E-9213-F2E79643B528}"/>
              </a:ext>
            </a:extLst>
          </p:cNvPr>
          <p:cNvSpPr/>
          <p:nvPr/>
        </p:nvSpPr>
        <p:spPr>
          <a:xfrm>
            <a:off x="-75617" y="-1905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81">
            <a:extLst>
              <a:ext uri="{FF2B5EF4-FFF2-40B4-BE49-F238E27FC236}">
                <a16:creationId xmlns:a16="http://schemas.microsoft.com/office/drawing/2014/main" id="{2FB3CFAD-3AE0-45FB-8A15-C4019C9E6FB1}"/>
              </a:ext>
            </a:extLst>
          </p:cNvPr>
          <p:cNvSpPr txBox="1"/>
          <p:nvPr/>
        </p:nvSpPr>
        <p:spPr>
          <a:xfrm>
            <a:off x="6502074" y="5351191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rgbClr val="3E3229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CE25B-6CA2-4338-A675-B75E43EC40A8}"/>
              </a:ext>
            </a:extLst>
          </p:cNvPr>
          <p:cNvSpPr/>
          <p:nvPr/>
        </p:nvSpPr>
        <p:spPr>
          <a:xfrm>
            <a:off x="7801400" y="535890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sz="3000" dirty="0">
                <a:solidFill>
                  <a:srgbClr val="3E3229"/>
                </a:solidFill>
                <a:latin typeface="Bebas Neue" panose="020B0606020202050201"/>
                <a:ea typeface="Open Sans" panose="020B0606030504020204" pitchFamily="34" charset="0"/>
                <a:cs typeface="Open Sans" panose="020B0606030504020204" pitchFamily="34" charset="0"/>
              </a:rPr>
              <a:t>Points à aborder</a:t>
            </a:r>
          </a:p>
        </p:txBody>
      </p:sp>
      <p:sp>
        <p:nvSpPr>
          <p:cNvPr id="30" name="Date Placeholder 17">
            <a:extLst>
              <a:ext uri="{FF2B5EF4-FFF2-40B4-BE49-F238E27FC236}">
                <a16:creationId xmlns:a16="http://schemas.microsoft.com/office/drawing/2014/main" id="{0AB8818B-726F-4FCF-A877-7447EF762051}"/>
              </a:ext>
            </a:extLst>
          </p:cNvPr>
          <p:cNvSpPr txBox="1">
            <a:spLocks/>
          </p:cNvSpPr>
          <p:nvPr/>
        </p:nvSpPr>
        <p:spPr>
          <a:xfrm>
            <a:off x="-75618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</p:spTree>
    <p:extLst>
      <p:ext uri="{BB962C8B-B14F-4D97-AF65-F5344CB8AC3E}">
        <p14:creationId xmlns:p14="http://schemas.microsoft.com/office/powerpoint/2010/main" val="41120965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store, bâtiment&#10;&#10;Description générée automatiquement">
            <a:extLst>
              <a:ext uri="{FF2B5EF4-FFF2-40B4-BE49-F238E27FC236}">
                <a16:creationId xmlns:a16="http://schemas.microsoft.com/office/drawing/2014/main" id="{1B09899D-2835-4267-937A-44F44E34D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" b="132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5E4A39-A850-4BBB-ACCE-53B953726AD8}"/>
              </a:ext>
            </a:extLst>
          </p:cNvPr>
          <p:cNvSpPr/>
          <p:nvPr/>
        </p:nvSpPr>
        <p:spPr>
          <a:xfrm>
            <a:off x="0" y="-38100"/>
            <a:ext cx="1213903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en-US" noProof="1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r>
              <a:rPr lang="en-US" noProof="1">
                <a:solidFill>
                  <a:schemeClr val="bg1"/>
                </a:solidFill>
                <a:latin typeface="Bebas Neue" panose="020B0606020202050201" pitchFamily="34" charset="0"/>
              </a:rPr>
              <a:t>				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5B3378-6B22-47A8-9B40-41AB190CCD7C}"/>
              </a:ext>
            </a:extLst>
          </p:cNvPr>
          <p:cNvSpPr txBox="1"/>
          <p:nvPr/>
        </p:nvSpPr>
        <p:spPr>
          <a:xfrm>
            <a:off x="0" y="190500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fr-FR" sz="4400" dirty="0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Presentation </a:t>
            </a:r>
            <a:r>
              <a:rPr lang="en-GB" altLang="fr-FR" sz="4400" dirty="0" err="1">
                <a:solidFill>
                  <a:schemeClr val="bg1"/>
                </a:solidFill>
                <a:latin typeface="Bebas Neue" panose="020B0606020202050201" pitchFamily="34" charset="0"/>
                <a:cs typeface="Times New Roman" panose="02020603050405020304" pitchFamily="18" charset="0"/>
              </a:rPr>
              <a:t>Generale</a:t>
            </a:r>
            <a:endParaRPr lang="en-GB" altLang="fr-FR" sz="4400" dirty="0">
              <a:solidFill>
                <a:schemeClr val="bg1"/>
              </a:solidFill>
              <a:latin typeface="Bebas Neue" panose="020B0606020202050201" pitchFamily="34" charset="0"/>
              <a:cs typeface="Times New Roman" panose="02020603050405020304" pitchFamily="18" charset="0"/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F2869D-3C28-4DFA-822C-964A7CB485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Date Placeholder 17">
            <a:extLst>
              <a:ext uri="{FF2B5EF4-FFF2-40B4-BE49-F238E27FC236}">
                <a16:creationId xmlns:a16="http://schemas.microsoft.com/office/drawing/2014/main" id="{B5A935B6-D01C-41A9-A9E5-287A2108B181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11" name="Date Placeholder 17">
            <a:extLst>
              <a:ext uri="{FF2B5EF4-FFF2-40B4-BE49-F238E27FC236}">
                <a16:creationId xmlns:a16="http://schemas.microsoft.com/office/drawing/2014/main" id="{488FB4C2-839C-497F-A3C0-889CC7C20E6C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52506EB6-FFA7-4F19-9ABA-E9577632CA4F}"/>
              </a:ext>
            </a:extLst>
          </p:cNvPr>
          <p:cNvSpPr/>
          <p:nvPr/>
        </p:nvSpPr>
        <p:spPr>
          <a:xfrm>
            <a:off x="1995953" y="263721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227E7D82-7E72-46AF-B7CD-A0D8C9CFA6FB}"/>
              </a:ext>
            </a:extLst>
          </p:cNvPr>
          <p:cNvSpPr/>
          <p:nvPr/>
        </p:nvSpPr>
        <p:spPr>
          <a:xfrm>
            <a:off x="1987998" y="3978180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E303BD-CFD8-46E5-8804-C3E62B0CD833}"/>
              </a:ext>
            </a:extLst>
          </p:cNvPr>
          <p:cNvSpPr/>
          <p:nvPr/>
        </p:nvSpPr>
        <p:spPr>
          <a:xfrm>
            <a:off x="2275584" y="2237620"/>
            <a:ext cx="9666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NOTRE PROJET EST UN VERROU ELECTRIQUE DE PORTE A EMPREINTE DIGITALE S’OUVRANT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PAR CAPTEUR D’EMPREINTE DIGITALe</a:t>
            </a:r>
            <a:endParaRPr lang="fr-FR" sz="2800" dirty="0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8A5DD0-C013-4D27-BEAB-C724E7D6FFB7}"/>
              </a:ext>
            </a:extLst>
          </p:cNvPr>
          <p:cNvSpPr/>
          <p:nvPr/>
        </p:nvSpPr>
        <p:spPr>
          <a:xfrm>
            <a:off x="2275584" y="3507138"/>
            <a:ext cx="101216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</a:rPr>
              <a:t>La Serrure connectée sera capable De communiquer PAR MAIL OU PAR TELEPHONE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</a:rPr>
              <a:t>Pour l’ouverture, de plus il est possible de deverouille la serrure  DIRECTEMENT 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</a:rPr>
              <a:t>PAR SMARTPHONE</a:t>
            </a:r>
          </a:p>
        </p:txBody>
      </p:sp>
      <p:sp>
        <p:nvSpPr>
          <p:cNvPr id="15" name="Étoile : 5 branches 14">
            <a:extLst>
              <a:ext uri="{FF2B5EF4-FFF2-40B4-BE49-F238E27FC236}">
                <a16:creationId xmlns:a16="http://schemas.microsoft.com/office/drawing/2014/main" id="{394B3C2E-2B93-4E0C-B408-1594A9ED8E7B}"/>
              </a:ext>
            </a:extLst>
          </p:cNvPr>
          <p:cNvSpPr/>
          <p:nvPr/>
        </p:nvSpPr>
        <p:spPr>
          <a:xfrm>
            <a:off x="1995953" y="5280197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D50EA6-56E9-4C70-B5F0-9E53DA48DF3F}"/>
              </a:ext>
            </a:extLst>
          </p:cNvPr>
          <p:cNvSpPr/>
          <p:nvPr/>
        </p:nvSpPr>
        <p:spPr>
          <a:xfrm>
            <a:off x="2220281" y="5024600"/>
            <a:ext cx="102178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Il sera possible de communiquer avec elle par plusieurs moyens de communication</a:t>
            </a:r>
          </a:p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Sans fils notamment par lora, wifi ou nfc </a:t>
            </a:r>
            <a:endParaRPr lang="fr-FR" sz="2800" dirty="0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62493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A2B6-3804-1544-AC44-A41D9086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264"/>
            <a:ext cx="10515600" cy="718658"/>
          </a:xfrm>
        </p:spPr>
        <p:txBody>
          <a:bodyPr/>
          <a:lstStyle/>
          <a:p>
            <a:pPr algn="ctr"/>
            <a:r>
              <a:rPr lang="en-US" sz="4400" noProof="1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6CBAD-73F5-D949-B6BF-1942ADEB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Faire marcher la maquette , </a:t>
            </a:r>
          </a:p>
          <a:p>
            <a:endParaRPr lang="en-US" noProof="1"/>
          </a:p>
          <a:p>
            <a:r>
              <a:rPr lang="en-US" noProof="1"/>
              <a:t>Réussir a communiquer sans fils</a:t>
            </a:r>
          </a:p>
          <a:p>
            <a:endParaRPr lang="en-US" noProof="1"/>
          </a:p>
          <a:p>
            <a:r>
              <a:rPr lang="en-US" noProof="1"/>
              <a:t>Utiliser le module wifi pour comuniquer avec de son telephone(par mail) a notre projet par exemple </a:t>
            </a:r>
          </a:p>
          <a:p>
            <a:endParaRPr lang="en-US" noProof="1"/>
          </a:p>
        </p:txBody>
      </p:sp>
      <p:sp>
        <p:nvSpPr>
          <p:cNvPr id="6" name="Date Placeholder 17">
            <a:extLst>
              <a:ext uri="{FF2B5EF4-FFF2-40B4-BE49-F238E27FC236}">
                <a16:creationId xmlns:a16="http://schemas.microsoft.com/office/drawing/2014/main" id="{8852E91B-22C2-406B-AA61-E68716EC4A87}"/>
              </a:ext>
            </a:extLst>
          </p:cNvPr>
          <p:cNvSpPr txBox="1">
            <a:spLocks/>
          </p:cNvSpPr>
          <p:nvPr/>
        </p:nvSpPr>
        <p:spPr>
          <a:xfrm>
            <a:off x="8104825" y="5113474"/>
            <a:ext cx="22964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2"/>
                </a:solidFill>
              </a:rPr>
              <a:t>BENALLAL - BENKHIRA</a:t>
            </a:r>
          </a:p>
        </p:txBody>
      </p:sp>
      <p:pic>
        <p:nvPicPr>
          <p:cNvPr id="9" name="Image 8" descr="Une image contenant arbre, ciel, extérieur, tenant&#10;&#10;Description générée automatiquement">
            <a:extLst>
              <a:ext uri="{FF2B5EF4-FFF2-40B4-BE49-F238E27FC236}">
                <a16:creationId xmlns:a16="http://schemas.microsoft.com/office/drawing/2014/main" id="{C2B9FADA-C36F-4D46-9866-4983B9FC8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6D0802-5F0C-41BE-8E06-24D83D8CC9D3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CC31-2202-4D27-8816-8681BB941C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77CD86D0-C729-476D-9CC0-D21CA534CE65}"/>
              </a:ext>
            </a:extLst>
          </p:cNvPr>
          <p:cNvSpPr txBox="1">
            <a:spLocks/>
          </p:cNvSpPr>
          <p:nvPr/>
        </p:nvSpPr>
        <p:spPr>
          <a:xfrm>
            <a:off x="3548062" y="294741"/>
            <a:ext cx="5095875" cy="718659"/>
          </a:xfrm>
          <a:prstGeom prst="rect">
            <a:avLst/>
          </a:prstGeom>
        </p:spPr>
        <p:txBody>
          <a:bodyPr vert="horz" lIns="0" tIns="45720" rIns="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16" name="Étoile : 5 branches 15">
            <a:extLst>
              <a:ext uri="{FF2B5EF4-FFF2-40B4-BE49-F238E27FC236}">
                <a16:creationId xmlns:a16="http://schemas.microsoft.com/office/drawing/2014/main" id="{F59B9324-A87C-4045-B492-2237C9FDAD80}"/>
              </a:ext>
            </a:extLst>
          </p:cNvPr>
          <p:cNvSpPr/>
          <p:nvPr/>
        </p:nvSpPr>
        <p:spPr>
          <a:xfrm>
            <a:off x="1354932" y="248364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BD3829F4-9C04-47B8-B26B-5E5A24F57107}"/>
              </a:ext>
            </a:extLst>
          </p:cNvPr>
          <p:cNvSpPr/>
          <p:nvPr/>
        </p:nvSpPr>
        <p:spPr>
          <a:xfrm>
            <a:off x="1352550" y="3476078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80F6731C-3CBD-4092-B2AA-AEC67DA96ACA}"/>
              </a:ext>
            </a:extLst>
          </p:cNvPr>
          <p:cNvSpPr/>
          <p:nvPr/>
        </p:nvSpPr>
        <p:spPr>
          <a:xfrm>
            <a:off x="1352550" y="464344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A641C4E-29B5-4B16-BF7A-397E696ABE28}"/>
              </a:ext>
            </a:extLst>
          </p:cNvPr>
          <p:cNvSpPr txBox="1">
            <a:spLocks/>
          </p:cNvSpPr>
          <p:nvPr/>
        </p:nvSpPr>
        <p:spPr>
          <a:xfrm>
            <a:off x="3581400" y="886695"/>
            <a:ext cx="5095875" cy="37919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dirty="0">
                <a:latin typeface="Bebas Neue" panose="020B0606020202050201" pitchFamily="34" charset="0"/>
              </a:rPr>
              <a:t>PRINCIPAUX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F47286-13F4-425E-8537-A6D162A50E3B}"/>
              </a:ext>
            </a:extLst>
          </p:cNvPr>
          <p:cNvSpPr/>
          <p:nvPr/>
        </p:nvSpPr>
        <p:spPr>
          <a:xfrm>
            <a:off x="1790698" y="2394669"/>
            <a:ext cx="83118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Le systeme de verouillage marche par lecteur d’EMPREINTE DIGITALe </a:t>
            </a:r>
            <a:endParaRPr lang="fr-FR" sz="2800" dirty="0">
              <a:solidFill>
                <a:schemeClr val="bg1"/>
              </a:solidFill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A5B979-FD30-4286-888F-1D4BABBA7F2E}"/>
              </a:ext>
            </a:extLst>
          </p:cNvPr>
          <p:cNvSpPr/>
          <p:nvPr/>
        </p:nvSpPr>
        <p:spPr>
          <a:xfrm>
            <a:off x="1790698" y="3403510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Réussir a communiquer sans fils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215526-B7D8-4B09-87AE-1EF2602C3E2E}"/>
              </a:ext>
            </a:extLst>
          </p:cNvPr>
          <p:cNvSpPr/>
          <p:nvPr/>
        </p:nvSpPr>
        <p:spPr>
          <a:xfrm>
            <a:off x="1790698" y="4603856"/>
            <a:ext cx="100774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Utiliser le module wifi pour comuniquer d’un telephone(par mail) a notre projet par exemple </a:t>
            </a:r>
          </a:p>
        </p:txBody>
      </p:sp>
      <p:sp>
        <p:nvSpPr>
          <p:cNvPr id="21" name="Date Placeholder 17">
            <a:extLst>
              <a:ext uri="{FF2B5EF4-FFF2-40B4-BE49-F238E27FC236}">
                <a16:creationId xmlns:a16="http://schemas.microsoft.com/office/drawing/2014/main" id="{B82A53C7-8D7A-4A48-B53E-CF070F5804D1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22" name="Date Placeholder 17">
            <a:extLst>
              <a:ext uri="{FF2B5EF4-FFF2-40B4-BE49-F238E27FC236}">
                <a16:creationId xmlns:a16="http://schemas.microsoft.com/office/drawing/2014/main" id="{781D69A6-E406-4B6A-B851-71FC2289C379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24043297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A2B6-3804-1544-AC44-A41D9086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264"/>
            <a:ext cx="10515600" cy="718658"/>
          </a:xfrm>
        </p:spPr>
        <p:txBody>
          <a:bodyPr/>
          <a:lstStyle/>
          <a:p>
            <a:pPr algn="ctr"/>
            <a:r>
              <a:rPr lang="en-US" sz="4400" noProof="1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6CBAD-73F5-D949-B6BF-1942ADEB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Faire marcher la maquette , </a:t>
            </a:r>
          </a:p>
          <a:p>
            <a:endParaRPr lang="en-US" noProof="1"/>
          </a:p>
          <a:p>
            <a:r>
              <a:rPr lang="en-US" noProof="1"/>
              <a:t>Réussir a communiquer sans fils</a:t>
            </a:r>
          </a:p>
          <a:p>
            <a:endParaRPr lang="en-US" noProof="1"/>
          </a:p>
          <a:p>
            <a:r>
              <a:rPr lang="en-US" noProof="1"/>
              <a:t>Utiliser le module wifi pour comuniquer avec de son telephone(par mail) a notre projet par exemple </a:t>
            </a:r>
          </a:p>
          <a:p>
            <a:endParaRPr lang="en-US" noProof="1"/>
          </a:p>
        </p:txBody>
      </p:sp>
      <p:sp>
        <p:nvSpPr>
          <p:cNvPr id="6" name="Date Placeholder 17">
            <a:extLst>
              <a:ext uri="{FF2B5EF4-FFF2-40B4-BE49-F238E27FC236}">
                <a16:creationId xmlns:a16="http://schemas.microsoft.com/office/drawing/2014/main" id="{8852E91B-22C2-406B-AA61-E68716EC4A87}"/>
              </a:ext>
            </a:extLst>
          </p:cNvPr>
          <p:cNvSpPr txBox="1">
            <a:spLocks/>
          </p:cNvSpPr>
          <p:nvPr/>
        </p:nvSpPr>
        <p:spPr>
          <a:xfrm>
            <a:off x="8104825" y="5113474"/>
            <a:ext cx="22964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2"/>
                </a:solidFill>
              </a:rPr>
              <a:t>BENALLAL - BENKHIRA</a:t>
            </a:r>
          </a:p>
        </p:txBody>
      </p:sp>
      <p:pic>
        <p:nvPicPr>
          <p:cNvPr id="9" name="Image 8" descr="Une image contenant arbre, ciel, extérieur, tenant&#10;&#10;Description générée automatiquement">
            <a:extLst>
              <a:ext uri="{FF2B5EF4-FFF2-40B4-BE49-F238E27FC236}">
                <a16:creationId xmlns:a16="http://schemas.microsoft.com/office/drawing/2014/main" id="{C2B9FADA-C36F-4D46-9866-4983B9FC8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6D0802-5F0C-41BE-8E06-24D83D8CC9D3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CC31-2202-4D27-8816-8681BB941C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77CD86D0-C729-476D-9CC0-D21CA534CE65}"/>
              </a:ext>
            </a:extLst>
          </p:cNvPr>
          <p:cNvSpPr txBox="1">
            <a:spLocks/>
          </p:cNvSpPr>
          <p:nvPr/>
        </p:nvSpPr>
        <p:spPr>
          <a:xfrm>
            <a:off x="3548062" y="275691"/>
            <a:ext cx="5095875" cy="718659"/>
          </a:xfrm>
          <a:prstGeom prst="rect">
            <a:avLst/>
          </a:prstGeom>
        </p:spPr>
        <p:txBody>
          <a:bodyPr vert="horz" lIns="0" tIns="45720" rIns="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latin typeface="Bebas Neue" panose="020B0606020202050201" pitchFamily="34" charset="0"/>
              </a:rPr>
              <a:t>Objectifs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5AF83D-1709-4E80-AB17-31A72026E3CD}"/>
              </a:ext>
            </a:extLst>
          </p:cNvPr>
          <p:cNvSpPr/>
          <p:nvPr/>
        </p:nvSpPr>
        <p:spPr>
          <a:xfrm>
            <a:off x="1737310" y="2361100"/>
            <a:ext cx="884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UTILSER le module nfc POUR POUVOIR UTILSER LE SYSTEME DE deverouillage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C542-9A2F-4202-AC11-355CD1C3527C}"/>
              </a:ext>
            </a:extLst>
          </p:cNvPr>
          <p:cNvSpPr/>
          <p:nvPr/>
        </p:nvSpPr>
        <p:spPr>
          <a:xfrm>
            <a:off x="1737310" y="4492561"/>
            <a:ext cx="10001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Utilser le capteur d’empreinte d’un SMARTPHONE pour deverouiller la serrure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534EDF-4964-4783-ACF8-A42AB8EBFDCC}"/>
              </a:ext>
            </a:extLst>
          </p:cNvPr>
          <p:cNvSpPr/>
          <p:nvPr/>
        </p:nvSpPr>
        <p:spPr>
          <a:xfrm>
            <a:off x="1737310" y="3360156"/>
            <a:ext cx="7305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UTILISER le module Lora POUR COMMUNIQUER AVEC LE SYSTEME </a:t>
            </a:r>
          </a:p>
        </p:txBody>
      </p:sp>
      <p:sp>
        <p:nvSpPr>
          <p:cNvPr id="16" name="Étoile : 5 branches 15">
            <a:extLst>
              <a:ext uri="{FF2B5EF4-FFF2-40B4-BE49-F238E27FC236}">
                <a16:creationId xmlns:a16="http://schemas.microsoft.com/office/drawing/2014/main" id="{F59B9324-A87C-4045-B492-2237C9FDAD80}"/>
              </a:ext>
            </a:extLst>
          </p:cNvPr>
          <p:cNvSpPr/>
          <p:nvPr/>
        </p:nvSpPr>
        <p:spPr>
          <a:xfrm>
            <a:off x="1354932" y="2483644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BD3829F4-9C04-47B8-B26B-5E5A24F57107}"/>
              </a:ext>
            </a:extLst>
          </p:cNvPr>
          <p:cNvSpPr/>
          <p:nvPr/>
        </p:nvSpPr>
        <p:spPr>
          <a:xfrm>
            <a:off x="1352550" y="3476078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80F6731C-3CBD-4092-B2AA-AEC67DA96ACA}"/>
              </a:ext>
            </a:extLst>
          </p:cNvPr>
          <p:cNvSpPr/>
          <p:nvPr/>
        </p:nvSpPr>
        <p:spPr>
          <a:xfrm>
            <a:off x="1352550" y="4643443"/>
            <a:ext cx="219075" cy="221456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A641C4E-29B5-4B16-BF7A-397E696ABE28}"/>
              </a:ext>
            </a:extLst>
          </p:cNvPr>
          <p:cNvSpPr txBox="1">
            <a:spLocks/>
          </p:cNvSpPr>
          <p:nvPr/>
        </p:nvSpPr>
        <p:spPr>
          <a:xfrm>
            <a:off x="3581400" y="905745"/>
            <a:ext cx="5095875" cy="37919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dirty="0">
                <a:latin typeface="Bebas Neue" panose="020B0606020202050201" pitchFamily="34" charset="0"/>
              </a:rPr>
              <a:t>SECONDAIRES</a:t>
            </a:r>
          </a:p>
        </p:txBody>
      </p:sp>
      <p:sp>
        <p:nvSpPr>
          <p:cNvPr id="20" name="Date Placeholder 17">
            <a:extLst>
              <a:ext uri="{FF2B5EF4-FFF2-40B4-BE49-F238E27FC236}">
                <a16:creationId xmlns:a16="http://schemas.microsoft.com/office/drawing/2014/main" id="{080FA0AD-2ACC-42DF-BE60-C733A96FF6C3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21" name="Date Placeholder 17">
            <a:extLst>
              <a:ext uri="{FF2B5EF4-FFF2-40B4-BE49-F238E27FC236}">
                <a16:creationId xmlns:a16="http://schemas.microsoft.com/office/drawing/2014/main" id="{B1214105-B80A-43A8-9DFC-332D9AC13F3B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559632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73CDA8EF-F73B-4BF5-BBD0-17C787171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7944" r="-119" b="7944"/>
          <a:stretch/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1419EC-5ED2-4B33-AA3A-FE9F17A11B05}"/>
              </a:ext>
            </a:extLst>
          </p:cNvPr>
          <p:cNvSpPr/>
          <p:nvPr/>
        </p:nvSpPr>
        <p:spPr>
          <a:xfrm>
            <a:off x="0" y="0"/>
            <a:ext cx="12237439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21846-38E0-E846-B1B3-3F52E30C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099"/>
            <a:ext cx="12192000" cy="775597"/>
          </a:xfrm>
        </p:spPr>
        <p:txBody>
          <a:bodyPr/>
          <a:lstStyle/>
          <a:p>
            <a:pPr algn="ctr"/>
            <a:r>
              <a:rPr lang="fr-FR" alt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Présentation Composants</a:t>
            </a:r>
            <a:endParaRPr lang="fr-FR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A80F4-73D2-2B44-8021-3F9581DE3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6038" y="2291674"/>
            <a:ext cx="6087838" cy="2585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C’est une carte électronique équipée d'un microcontrôleur. 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  <a:latin typeface="GeosansLight" panose="02000603020000020003" pitchFamily="2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Le microcontrôleur permet, à partir d'événements détectés par des capteurs, de programmer et commander des actionneur</a:t>
            </a:r>
            <a:r>
              <a:rPr lang="en-US" noProof="1">
                <a:solidFill>
                  <a:schemeClr val="bg1"/>
                </a:solidFill>
                <a:latin typeface="GeosansLight" panose="02000603020000020003" pitchFamily="2" charset="0"/>
                <a:ea typeface="+mj-ea"/>
                <a:cs typeface="+mj-cs"/>
              </a:rPr>
              <a:t>. </a:t>
            </a:r>
          </a:p>
        </p:txBody>
      </p:sp>
      <p:pic>
        <p:nvPicPr>
          <p:cNvPr id="9" name="Picture 4" descr="RÃ©sultat de recherche d'images pour &quot;carte arduino uno&quot;">
            <a:extLst>
              <a:ext uri="{FF2B5EF4-FFF2-40B4-BE49-F238E27FC236}">
                <a16:creationId xmlns:a16="http://schemas.microsoft.com/office/drawing/2014/main" id="{1912502B-B7CD-46A7-97E3-9F266367304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167" b="87667" l="8000" r="91333">
                        <a14:foregroundMark x1="8833" y1="48833" x2="8000" y2="56667"/>
                        <a14:foregroundMark x1="91333" y1="45833" x2="90500" y2="5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72" b="15513"/>
          <a:stretch/>
        </p:blipFill>
        <p:spPr bwMode="auto">
          <a:xfrm>
            <a:off x="202062" y="1664357"/>
            <a:ext cx="5148262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8E8CFB-A45E-4B60-8E6F-337C3E2C5C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2D72-7D3B-425C-A313-6FA58D5A7031}"/>
              </a:ext>
            </a:extLst>
          </p:cNvPr>
          <p:cNvSpPr/>
          <p:nvPr/>
        </p:nvSpPr>
        <p:spPr>
          <a:xfrm>
            <a:off x="1234745" y="5302907"/>
            <a:ext cx="3082895" cy="646331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6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Carte Arduino Uno</a:t>
            </a:r>
          </a:p>
        </p:txBody>
      </p:sp>
      <p:sp>
        <p:nvSpPr>
          <p:cNvPr id="17" name="Date Placeholder 17">
            <a:extLst>
              <a:ext uri="{FF2B5EF4-FFF2-40B4-BE49-F238E27FC236}">
                <a16:creationId xmlns:a16="http://schemas.microsoft.com/office/drawing/2014/main" id="{BD3C6731-0955-4E1D-98C2-F413528A932D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168F5FD-BDFA-48C6-A34F-BB00FBC9DD50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41744143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6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09ED4A8C-44A2-4C4F-8E47-A458C320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7944" r="-119" b="7944"/>
          <a:stretch/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E00B2A-3F7B-45EF-B4E3-DA83E991BE9B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Date Placeholder 17">
            <a:extLst>
              <a:ext uri="{FF2B5EF4-FFF2-40B4-BE49-F238E27FC236}">
                <a16:creationId xmlns:a16="http://schemas.microsoft.com/office/drawing/2014/main" id="{D4E5C4B9-76CD-4A19-8AD4-752488028364}"/>
              </a:ext>
            </a:extLst>
          </p:cNvPr>
          <p:cNvSpPr txBox="1">
            <a:spLocks/>
          </p:cNvSpPr>
          <p:nvPr/>
        </p:nvSpPr>
        <p:spPr>
          <a:xfrm>
            <a:off x="1660157" y="6322124"/>
            <a:ext cx="10287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5" name="Picture 10" descr="RÃ©sultat de recherche d'images pour &quot;serrure electronique 12v arduino&quot;">
            <a:extLst>
              <a:ext uri="{FF2B5EF4-FFF2-40B4-BE49-F238E27FC236}">
                <a16:creationId xmlns:a16="http://schemas.microsoft.com/office/drawing/2014/main" id="{7E82D550-7DAD-4D93-AF3C-43E45480ACB0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2000" r="95200">
                        <a14:foregroundMark x1="31200" y1="60700" x2="22900" y2="72600"/>
                        <a14:foregroundMark x1="22900" y1="72600" x2="24000" y2="77100"/>
                        <a14:foregroundMark x1="88900" y1="62500" x2="89600" y2="65300"/>
                        <a14:foregroundMark x1="57200" y1="89800" x2="55900" y2="89500"/>
                        <a14:foregroundMark x1="94600" y1="40400" x2="94600" y2="40400"/>
                        <a14:foregroundMark x1="95200" y1="44600" x2="95200" y2="44600"/>
                        <a14:foregroundMark x1="95200" y1="44600" x2="95200" y2="44600"/>
                        <a14:foregroundMark x1="92200" y1="46300" x2="92200" y2="46300"/>
                        <a14:foregroundMark x1="74200" y1="67700" x2="66900" y2="77500"/>
                        <a14:foregroundMark x1="66900" y1="77500" x2="76400" y2="71800"/>
                        <a14:foregroundMark x1="74500" y1="67500" x2="77100" y2="70800"/>
                        <a14:foregroundMark x1="76600" y1="67700" x2="79300" y2="69400"/>
                        <a14:foregroundMark x1="60100" y1="77700" x2="64900" y2="79000"/>
                        <a14:foregroundMark x1="72300" y1="71800" x2="75400" y2="72300"/>
                        <a14:foregroundMark x1="74700" y1="69900" x2="64200" y2="77800"/>
                        <a14:foregroundMark x1="59800" y1="80400" x2="59800" y2="80400"/>
                        <a14:foregroundMark x1="61100" y1="80600" x2="61100" y2="80600"/>
                        <a14:foregroundMark x1="61600" y1="79900" x2="61600" y2="79900"/>
                        <a14:foregroundMark x1="60100" y1="80100" x2="60100" y2="80100"/>
                        <a14:foregroundMark x1="60100" y1="80600" x2="60100" y2="80600"/>
                        <a14:foregroundMark x1="58700" y1="80200" x2="61800" y2="80200"/>
                        <a14:backgroundMark x1="58594" y1="81635" x2="53500" y2="85000"/>
                        <a14:backgroundMark x1="86500" y1="63200" x2="79702" y2="67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5" r="2575"/>
          <a:stretch>
            <a:fillRect/>
          </a:stretch>
        </p:blipFill>
        <p:spPr bwMode="auto">
          <a:xfrm>
            <a:off x="4213261" y="917705"/>
            <a:ext cx="3917950" cy="41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 de recherche d'images pour &quot;Module 1 relais 5 Vcc&quot;">
            <a:extLst>
              <a:ext uri="{FF2B5EF4-FFF2-40B4-BE49-F238E27FC236}">
                <a16:creationId xmlns:a16="http://schemas.microsoft.com/office/drawing/2014/main" id="{262EB26C-36AB-49F6-AC7D-32BA514BA5C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193" r="89807">
                        <a14:backgroundMark x1="49500" y1="33833" x2="50167" y2="35000"/>
                        <a14:backgroundMark x1="44833" y1="34333" x2="37667" y2="36167"/>
                        <a14:backgroundMark x1="34167" y1="44000" x2="34167" y2="44000"/>
                        <a14:backgroundMark x1="66500" y1="55667" x2="66500" y2="55667"/>
                        <a14:backgroundMark x1="38000" y1="65000" x2="38000" y2="65000"/>
                        <a14:backgroundMark x1="27000" y1="50167" x2="27000" y2="50167"/>
                        <a14:backgroundMark x1="37167" y1="42833" x2="37167" y2="42833"/>
                        <a14:backgroundMark x1="72500" y1="34000" x2="77000" y2="39167"/>
                        <a14:backgroundMark x1="76333" y1="39500" x2="76333" y2="39500"/>
                        <a14:backgroundMark x1="73000" y1="35333" x2="73000" y2="35333"/>
                        <a14:backgroundMark x1="51833" y1="36667" x2="51833" y2="36667"/>
                        <a14:backgroundMark x1="68500" y1="52333" x2="68500" y2="52333"/>
                        <a14:backgroundMark x1="67333" y1="50833" x2="67333" y2="50833"/>
                        <a14:backgroundMark x1="67500" y1="51333" x2="67500" y2="51333"/>
                        <a14:backgroundMark x1="67833" y1="51833" x2="67833" y2="51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" r="242"/>
          <a:stretch>
            <a:fillRect/>
          </a:stretch>
        </p:blipFill>
        <p:spPr bwMode="auto">
          <a:xfrm>
            <a:off x="8211648" y="1160333"/>
            <a:ext cx="4111022" cy="41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Ã©sultat de recherche d'images pour &quot;capteur empreinte digitale arduino&quot;">
            <a:extLst>
              <a:ext uri="{FF2B5EF4-FFF2-40B4-BE49-F238E27FC236}">
                <a16:creationId xmlns:a16="http://schemas.microsoft.com/office/drawing/2014/main" id="{59459378-99AE-440D-A3E5-6A2E6F7A5F5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05" b="89905" l="17429" r="80143">
                        <a14:foregroundMark x1="75571" y1="36571" x2="80143" y2="53905"/>
                        <a14:foregroundMark x1="21143" y1="65143" x2="21143" y2="65143"/>
                        <a14:foregroundMark x1="19714" y1="69905" x2="19714" y2="69905"/>
                        <a14:foregroundMark x1="17857" y1="66095" x2="17857" y2="66095"/>
                        <a14:foregroundMark x1="17429" y1="70286" x2="17429" y2="70286"/>
                        <a14:foregroundMark x1="27429" y1="63429" x2="27429" y2="63429"/>
                        <a14:foregroundMark x1="38143" y1="45333" x2="38143" y2="45333"/>
                        <a14:foregroundMark x1="53571" y1="27810" x2="53571" y2="27810"/>
                        <a14:foregroundMark x1="62000" y1="25524" x2="62000" y2="25524"/>
                        <a14:foregroundMark x1="66714" y1="30095" x2="66714" y2="30095"/>
                        <a14:foregroundMark x1="60571" y1="27238" x2="60571" y2="27238"/>
                        <a14:foregroundMark x1="25429" y1="59238" x2="25429" y2="59238"/>
                        <a14:foregroundMark x1="26143" y1="58476" x2="26143" y2="58476"/>
                        <a14:foregroundMark x1="22143" y1="62857" x2="22143" y2="62857"/>
                        <a14:foregroundMark x1="22857" y1="62095" x2="22857" y2="62095"/>
                        <a14:backgroundMark x1="38714" y1="43048" x2="38714" y2="43048"/>
                        <a14:backgroundMark x1="43571" y1="36952" x2="43571" y2="36952"/>
                        <a14:backgroundMark x1="25857" y1="59810" x2="25857" y2="59810"/>
                        <a14:backgroundMark x1="26714" y1="58857" x2="26714" y2="5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64" r="16764"/>
          <a:stretch>
            <a:fillRect/>
          </a:stretch>
        </p:blipFill>
        <p:spPr bwMode="auto">
          <a:xfrm>
            <a:off x="349944" y="917705"/>
            <a:ext cx="3662363" cy="41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3F44337-0E37-4BE1-A142-9A0C205EEC1F}"/>
              </a:ext>
            </a:extLst>
          </p:cNvPr>
          <p:cNvCxnSpPr>
            <a:cxnSpLocks/>
          </p:cNvCxnSpPr>
          <p:nvPr/>
        </p:nvCxnSpPr>
        <p:spPr>
          <a:xfrm>
            <a:off x="4421697" y="573706"/>
            <a:ext cx="302" cy="57484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44E5ECE-E0FF-4B02-B450-785C2E435D15}"/>
              </a:ext>
            </a:extLst>
          </p:cNvPr>
          <p:cNvCxnSpPr>
            <a:cxnSpLocks/>
          </p:cNvCxnSpPr>
          <p:nvPr/>
        </p:nvCxnSpPr>
        <p:spPr>
          <a:xfrm>
            <a:off x="354680" y="566738"/>
            <a:ext cx="0" cy="57673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6EEAA8F-D7EA-4851-AC3B-FABCD10554A8}"/>
              </a:ext>
            </a:extLst>
          </p:cNvPr>
          <p:cNvCxnSpPr>
            <a:cxnSpLocks/>
          </p:cNvCxnSpPr>
          <p:nvPr/>
        </p:nvCxnSpPr>
        <p:spPr>
          <a:xfrm>
            <a:off x="8726562" y="587991"/>
            <a:ext cx="0" cy="5734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2C590AA-79A0-4925-927F-4FD6279F2AC3}"/>
              </a:ext>
            </a:extLst>
          </p:cNvPr>
          <p:cNvCxnSpPr>
            <a:cxnSpLocks/>
          </p:cNvCxnSpPr>
          <p:nvPr/>
        </p:nvCxnSpPr>
        <p:spPr>
          <a:xfrm flipH="1">
            <a:off x="11871722" y="566738"/>
            <a:ext cx="5264" cy="5755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9294B9A-CE22-484B-8CEA-9FEED1C1870F}"/>
              </a:ext>
            </a:extLst>
          </p:cNvPr>
          <p:cNvCxnSpPr>
            <a:cxnSpLocks/>
          </p:cNvCxnSpPr>
          <p:nvPr/>
        </p:nvCxnSpPr>
        <p:spPr>
          <a:xfrm flipH="1">
            <a:off x="349944" y="4853440"/>
            <a:ext cx="115270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0E41829-52CA-4DF4-9687-66F96B2E681E}"/>
              </a:ext>
            </a:extLst>
          </p:cNvPr>
          <p:cNvCxnSpPr>
            <a:cxnSpLocks/>
          </p:cNvCxnSpPr>
          <p:nvPr/>
        </p:nvCxnSpPr>
        <p:spPr>
          <a:xfrm flipH="1">
            <a:off x="349943" y="1434430"/>
            <a:ext cx="115270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64F03C0-2666-4E0E-A1FA-2898C795A305}"/>
              </a:ext>
            </a:extLst>
          </p:cNvPr>
          <p:cNvSpPr/>
          <p:nvPr/>
        </p:nvSpPr>
        <p:spPr>
          <a:xfrm>
            <a:off x="978573" y="662313"/>
            <a:ext cx="28344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Module d'identification du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lecteur d'empreintes digitales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D85345-7F73-4DDF-BE74-CAB0714EA819}"/>
              </a:ext>
            </a:extLst>
          </p:cNvPr>
          <p:cNvSpPr/>
          <p:nvPr/>
        </p:nvSpPr>
        <p:spPr>
          <a:xfrm>
            <a:off x="5914124" y="662313"/>
            <a:ext cx="1444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</a:p>
          <a:p>
            <a:pPr algn="ctr"/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Electrique 12v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2A44CC-644F-4AF8-B96D-530F198BC757}"/>
              </a:ext>
            </a:extLst>
          </p:cNvPr>
          <p:cNvSpPr/>
          <p:nvPr/>
        </p:nvSpPr>
        <p:spPr>
          <a:xfrm>
            <a:off x="9996957" y="662313"/>
            <a:ext cx="958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Module</a:t>
            </a:r>
          </a:p>
          <a:p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relaiS 5v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8B370F97-DC3F-4266-A646-7477220AE47B}"/>
              </a:ext>
            </a:extLst>
          </p:cNvPr>
          <p:cNvCxnSpPr>
            <a:cxnSpLocks/>
          </p:cNvCxnSpPr>
          <p:nvPr/>
        </p:nvCxnSpPr>
        <p:spPr>
          <a:xfrm flipH="1">
            <a:off x="347780" y="580848"/>
            <a:ext cx="115283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704FDEC6-36FB-43DB-8DB3-6DD63A732DB3}"/>
              </a:ext>
            </a:extLst>
          </p:cNvPr>
          <p:cNvSpPr/>
          <p:nvPr/>
        </p:nvSpPr>
        <p:spPr>
          <a:xfrm>
            <a:off x="435117" y="4951769"/>
            <a:ext cx="3917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</a:rPr>
              <a:t>Permet la collecte des empreintes digitales, l'enregistrement des empreintes digitales, la comparaison des empreintes digitales et la recherche d'empreintes digitales.</a:t>
            </a:r>
            <a:endParaRPr lang="fr-FR" b="1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EAD57F7-399D-4D9D-8768-86CE23B55FE9}"/>
              </a:ext>
            </a:extLst>
          </p:cNvPr>
          <p:cNvSpPr/>
          <p:nvPr/>
        </p:nvSpPr>
        <p:spPr>
          <a:xfrm>
            <a:off x="4978611" y="5239859"/>
            <a:ext cx="3315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noProof="1">
                <a:solidFill>
                  <a:schemeClr val="bg1"/>
                </a:solidFill>
                <a:latin typeface="GeosansLight" panose="02000603020000020003" pitchFamily="2" charset="0"/>
              </a:rPr>
              <a:t>Permet de controler la fermeture ou </a:t>
            </a:r>
          </a:p>
          <a:p>
            <a:pPr algn="ctr"/>
            <a:r>
              <a:rPr lang="en-US" noProof="1">
                <a:solidFill>
                  <a:schemeClr val="bg1"/>
                </a:solidFill>
                <a:latin typeface="GeosansLight" panose="02000603020000020003" pitchFamily="2" charset="0"/>
              </a:rPr>
              <a:t>ouverture de porte  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26251C2-7B6A-4F06-87F0-48B5AE1884C7}"/>
              </a:ext>
            </a:extLst>
          </p:cNvPr>
          <p:cNvSpPr/>
          <p:nvPr/>
        </p:nvSpPr>
        <p:spPr>
          <a:xfrm>
            <a:off x="9053849" y="5307548"/>
            <a:ext cx="2652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</a:rPr>
              <a:t>Permet la commutation d’un 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GeosansLight" panose="02000603020000020003" pitchFamily="2" charset="0"/>
              </a:rPr>
              <a:t>relais via une carte Arduino </a:t>
            </a:r>
            <a:endParaRPr lang="en-US" noProof="1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284C0B43-2021-4F0E-B2E0-ADE93A84FB1D}"/>
              </a:ext>
            </a:extLst>
          </p:cNvPr>
          <p:cNvCxnSpPr>
            <a:cxnSpLocks/>
          </p:cNvCxnSpPr>
          <p:nvPr/>
        </p:nvCxnSpPr>
        <p:spPr>
          <a:xfrm flipH="1">
            <a:off x="347780" y="6322124"/>
            <a:ext cx="115394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D0E3C26-A087-4E74-BCB8-E2B9EA936B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Date Placeholder 17">
            <a:extLst>
              <a:ext uri="{FF2B5EF4-FFF2-40B4-BE49-F238E27FC236}">
                <a16:creationId xmlns:a16="http://schemas.microsoft.com/office/drawing/2014/main" id="{51727513-2424-4A39-8EDE-77164AA4597A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69" name="Date Placeholder 17">
            <a:extLst>
              <a:ext uri="{FF2B5EF4-FFF2-40B4-BE49-F238E27FC236}">
                <a16:creationId xmlns:a16="http://schemas.microsoft.com/office/drawing/2014/main" id="{0A6C100D-77D7-4277-96CB-9B94D4172BAD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3421313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3551D2B-F8F8-459A-BDAF-5D0A67553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7944" r="-119" b="7944"/>
          <a:stretch/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A75772-806E-44F4-8C5F-33D88B4DE94B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Date Placeholder 17">
            <a:extLst>
              <a:ext uri="{FF2B5EF4-FFF2-40B4-BE49-F238E27FC236}">
                <a16:creationId xmlns:a16="http://schemas.microsoft.com/office/drawing/2014/main" id="{71F7A937-370E-4320-88A3-263A30F469AA}"/>
              </a:ext>
            </a:extLst>
          </p:cNvPr>
          <p:cNvSpPr txBox="1">
            <a:spLocks/>
          </p:cNvSpPr>
          <p:nvPr/>
        </p:nvSpPr>
        <p:spPr>
          <a:xfrm>
            <a:off x="1660157" y="6322124"/>
            <a:ext cx="10287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3E204A2-E75A-496F-BCA8-5F7FF7B8DFCC}"/>
              </a:ext>
            </a:extLst>
          </p:cNvPr>
          <p:cNvCxnSpPr>
            <a:cxnSpLocks/>
          </p:cNvCxnSpPr>
          <p:nvPr/>
        </p:nvCxnSpPr>
        <p:spPr>
          <a:xfrm>
            <a:off x="4392669" y="588220"/>
            <a:ext cx="302" cy="57484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361E6AC-1B3A-4B07-8084-6CC4BBA7DDB2}"/>
              </a:ext>
            </a:extLst>
          </p:cNvPr>
          <p:cNvCxnSpPr>
            <a:cxnSpLocks/>
          </p:cNvCxnSpPr>
          <p:nvPr/>
        </p:nvCxnSpPr>
        <p:spPr>
          <a:xfrm>
            <a:off x="325652" y="581252"/>
            <a:ext cx="0" cy="57673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489FF99-9E70-4E3B-A805-0CEF57EB3D7D}"/>
              </a:ext>
            </a:extLst>
          </p:cNvPr>
          <p:cNvCxnSpPr>
            <a:cxnSpLocks/>
          </p:cNvCxnSpPr>
          <p:nvPr/>
        </p:nvCxnSpPr>
        <p:spPr>
          <a:xfrm>
            <a:off x="8697534" y="602505"/>
            <a:ext cx="0" cy="5734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6BB8583-28D9-41FF-8772-A6CEE900A5A0}"/>
              </a:ext>
            </a:extLst>
          </p:cNvPr>
          <p:cNvCxnSpPr>
            <a:cxnSpLocks/>
          </p:cNvCxnSpPr>
          <p:nvPr/>
        </p:nvCxnSpPr>
        <p:spPr>
          <a:xfrm flipH="1">
            <a:off x="11842694" y="581252"/>
            <a:ext cx="5264" cy="5755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4CA651C-C81C-4523-81C9-136843C7DF43}"/>
              </a:ext>
            </a:extLst>
          </p:cNvPr>
          <p:cNvCxnSpPr>
            <a:cxnSpLocks/>
          </p:cNvCxnSpPr>
          <p:nvPr/>
        </p:nvCxnSpPr>
        <p:spPr>
          <a:xfrm flipH="1">
            <a:off x="320916" y="4867954"/>
            <a:ext cx="115270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B1D1FDB-87AF-458D-A3AF-3B208EE3442B}"/>
              </a:ext>
            </a:extLst>
          </p:cNvPr>
          <p:cNvCxnSpPr>
            <a:cxnSpLocks/>
          </p:cNvCxnSpPr>
          <p:nvPr/>
        </p:nvCxnSpPr>
        <p:spPr>
          <a:xfrm flipH="1">
            <a:off x="320915" y="1448944"/>
            <a:ext cx="115270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6464B88-A507-497B-8D66-BFF9DAFF8EA0}"/>
              </a:ext>
            </a:extLst>
          </p:cNvPr>
          <p:cNvCxnSpPr>
            <a:cxnSpLocks/>
          </p:cNvCxnSpPr>
          <p:nvPr/>
        </p:nvCxnSpPr>
        <p:spPr>
          <a:xfrm flipH="1">
            <a:off x="318752" y="595362"/>
            <a:ext cx="115283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AECCC3A-1A72-40E6-9FBE-056FDBC1252D}"/>
              </a:ext>
            </a:extLst>
          </p:cNvPr>
          <p:cNvCxnSpPr>
            <a:cxnSpLocks/>
          </p:cNvCxnSpPr>
          <p:nvPr/>
        </p:nvCxnSpPr>
        <p:spPr>
          <a:xfrm flipH="1">
            <a:off x="318752" y="6336638"/>
            <a:ext cx="115394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47A4DD3-3472-4F4C-9695-AF7FB2C7FD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9A4E8-7FAA-7646-A450-A639C9828C8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73214" y="5292475"/>
            <a:ext cx="3661558" cy="860454"/>
          </a:xfrm>
        </p:spPr>
        <p:txBody>
          <a:bodyPr/>
          <a:lstStyle/>
          <a:p>
            <a:pPr marL="0" indent="0" algn="ctr">
              <a:buNone/>
            </a:pPr>
            <a:r>
              <a:rPr lang="en-US" noProof="1">
                <a:latin typeface="GeosansLight" panose="02000603020000020003" pitchFamily="2" charset="0"/>
              </a:rPr>
              <a:t>Permet d’ajouter une communication wifi a une carte Arduino.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EB3CF0-9C06-1549-8736-4CEC7AC19AE5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650868" y="5339232"/>
            <a:ext cx="3893215" cy="76694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noProof="1">
                <a:latin typeface="GeosansLight" panose="02000603020000020003" pitchFamily="2" charset="0"/>
              </a:rPr>
              <a:t>Permet d’ajouter une communication NFC a une carte Arduino.</a:t>
            </a:r>
          </a:p>
        </p:txBody>
      </p:sp>
      <p:sp>
        <p:nvSpPr>
          <p:cNvPr id="9" name="Date Placeholder 17">
            <a:extLst>
              <a:ext uri="{FF2B5EF4-FFF2-40B4-BE49-F238E27FC236}">
                <a16:creationId xmlns:a16="http://schemas.microsoft.com/office/drawing/2014/main" id="{D4E5C4B9-76CD-4A19-8AD4-752488028364}"/>
              </a:ext>
            </a:extLst>
          </p:cNvPr>
          <p:cNvSpPr txBox="1">
            <a:spLocks/>
          </p:cNvSpPr>
          <p:nvPr/>
        </p:nvSpPr>
        <p:spPr>
          <a:xfrm>
            <a:off x="1755407" y="6245924"/>
            <a:ext cx="10287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088" name="Picture 16" descr="RÃ©sultat de recherche d'images pour &quot;module nfc  arduino&quot;">
            <a:extLst>
              <a:ext uri="{FF2B5EF4-FFF2-40B4-BE49-F238E27FC236}">
                <a16:creationId xmlns:a16="http://schemas.microsoft.com/office/drawing/2014/main" id="{6A4DE62E-9506-4E10-98F2-4E3EFAA608BE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000" r="96842">
                        <a14:foregroundMark x1="9474" y1="57895" x2="9474" y2="57895"/>
                        <a14:foregroundMark x1="5000" y1="57632" x2="5000" y2="57632"/>
                        <a14:foregroundMark x1="90000" y1="41316" x2="90000" y2="41316"/>
                        <a14:foregroundMark x1="94737" y1="43158" x2="94737" y2="43158"/>
                        <a14:foregroundMark x1="96842" y1="40263" x2="96842" y2="40263"/>
                        <a14:foregroundMark x1="95263" y1="39737" x2="95263" y2="39737"/>
                        <a14:foregroundMark x1="96053" y1="39737" x2="96053" y2="39737"/>
                        <a14:backgroundMark x1="25789" y1="43158" x2="25789" y2="43158"/>
                        <a14:backgroundMark x1="54737" y1="62632" x2="54737" y2="62632"/>
                        <a14:backgroundMark x1="68158" y1="27105" x2="68158" y2="27105"/>
                        <a14:backgroundMark x1="95000" y1="40263" x2="95000" y2="40263"/>
                        <a14:backgroundMark x1="16579" y1="70789" x2="16579" y2="70789"/>
                        <a14:backgroundMark x1="4211" y1="59211" x2="4211" y2="59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5" r="2575"/>
          <a:stretch>
            <a:fillRect/>
          </a:stretch>
        </p:blipFill>
        <p:spPr bwMode="auto">
          <a:xfrm>
            <a:off x="4549190" y="993842"/>
            <a:ext cx="3918857" cy="41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Ã©sultat de recherche d'images pour &quot;module wifi serie arduino&quot;">
            <a:extLst>
              <a:ext uri="{FF2B5EF4-FFF2-40B4-BE49-F238E27FC236}">
                <a16:creationId xmlns:a16="http://schemas.microsoft.com/office/drawing/2014/main" id="{8FA9E130-F429-4793-8B1B-963D3C18202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4535" r="85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9" r="5669"/>
          <a:stretch>
            <a:fillRect/>
          </a:stretch>
        </p:blipFill>
        <p:spPr bwMode="auto">
          <a:xfrm>
            <a:off x="377982" y="1121135"/>
            <a:ext cx="3661559" cy="41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RÃ©sultat de recherche d'images pour &quot;pile 9v&quot;">
            <a:extLst>
              <a:ext uri="{FF2B5EF4-FFF2-40B4-BE49-F238E27FC236}">
                <a16:creationId xmlns:a16="http://schemas.microsoft.com/office/drawing/2014/main" id="{0B3455B8-9802-4D80-ABA5-687E3ABA061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210" r="89790">
                        <a14:foregroundMark x1="61000" y1="29750" x2="40750" y2="30250"/>
                        <a14:foregroundMark x1="64500" y1="26250" x2="64000" y2="36500"/>
                        <a14:foregroundMark x1="54500" y1="20000" x2="54500" y2="20000"/>
                        <a14:foregroundMark x1="34250" y1="24000" x2="34250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" r="262"/>
          <a:stretch>
            <a:fillRect/>
          </a:stretch>
        </p:blipFill>
        <p:spPr bwMode="auto">
          <a:xfrm>
            <a:off x="8420396" y="1109412"/>
            <a:ext cx="3917950" cy="39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148F21-07D8-420B-B943-A083EC9A3D75}"/>
              </a:ext>
            </a:extLst>
          </p:cNvPr>
          <p:cNvSpPr/>
          <p:nvPr/>
        </p:nvSpPr>
        <p:spPr>
          <a:xfrm>
            <a:off x="1137512" y="821283"/>
            <a:ext cx="2443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Module wifi serie ESP8266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FAC4C8-94B6-4205-9BBE-F28C63425798}"/>
              </a:ext>
            </a:extLst>
          </p:cNvPr>
          <p:cNvSpPr/>
          <p:nvPr/>
        </p:nvSpPr>
        <p:spPr>
          <a:xfrm>
            <a:off x="5470419" y="834868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Module NFC DFR0231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07A640-F03E-4D96-B8D4-79177E671FC0}"/>
              </a:ext>
            </a:extLst>
          </p:cNvPr>
          <p:cNvSpPr/>
          <p:nvPr/>
        </p:nvSpPr>
        <p:spPr>
          <a:xfrm>
            <a:off x="10000902" y="820354"/>
            <a:ext cx="756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noProof="1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Pile 9v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D7B6E947-5BB5-468D-A7FC-F51E9EDD32C3}"/>
              </a:ext>
            </a:extLst>
          </p:cNvPr>
          <p:cNvSpPr txBox="1">
            <a:spLocks/>
          </p:cNvSpPr>
          <p:nvPr/>
        </p:nvSpPr>
        <p:spPr>
          <a:xfrm>
            <a:off x="8934243" y="5366086"/>
            <a:ext cx="2682317" cy="76694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noProof="1">
                <a:latin typeface="GeosansLight" panose="02000603020000020003" pitchFamily="2" charset="0"/>
              </a:rPr>
              <a:t>Permet d’alimenter la carte Arduino.</a:t>
            </a:r>
          </a:p>
        </p:txBody>
      </p:sp>
      <p:sp>
        <p:nvSpPr>
          <p:cNvPr id="37" name="Date Placeholder 17">
            <a:extLst>
              <a:ext uri="{FF2B5EF4-FFF2-40B4-BE49-F238E27FC236}">
                <a16:creationId xmlns:a16="http://schemas.microsoft.com/office/drawing/2014/main" id="{0EF4158B-EB4C-42CD-B033-829784E4246E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38" name="Date Placeholder 17">
            <a:extLst>
              <a:ext uri="{FF2B5EF4-FFF2-40B4-BE49-F238E27FC236}">
                <a16:creationId xmlns:a16="http://schemas.microsoft.com/office/drawing/2014/main" id="{429E05FC-61F1-4997-AA18-43C6E1B0B8BB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27250515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2DBCCD-736A-404B-801A-FC4089531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7303" r="275" b="6960"/>
          <a:stretch/>
        </p:blipFill>
        <p:spPr>
          <a:xfrm>
            <a:off x="33338" y="-1"/>
            <a:ext cx="12125324" cy="6885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48261-FC6E-47AB-ADF1-A3FD86600BFE}"/>
              </a:ext>
            </a:extLst>
          </p:cNvPr>
          <p:cNvSpPr/>
          <p:nvPr/>
        </p:nvSpPr>
        <p:spPr>
          <a:xfrm>
            <a:off x="33338" y="-27604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DB0DED-E6B1-4496-B11D-49B7B25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443" y="265399"/>
            <a:ext cx="2529114" cy="897618"/>
          </a:xfrm>
        </p:spPr>
        <p:txBody>
          <a:bodyPr/>
          <a:lstStyle/>
          <a:p>
            <a:r>
              <a:rPr lang="en-GB" alt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Conclusion</a:t>
            </a:r>
            <a:endParaRPr lang="fr-FR" sz="4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54A90F-5163-48E7-AF46-402952CCD9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Date Placeholder 17">
            <a:extLst>
              <a:ext uri="{FF2B5EF4-FFF2-40B4-BE49-F238E27FC236}">
                <a16:creationId xmlns:a16="http://schemas.microsoft.com/office/drawing/2014/main" id="{AD03CAC8-6495-4D54-9EBF-6FC2A11645E0}"/>
              </a:ext>
            </a:extLst>
          </p:cNvPr>
          <p:cNvSpPr txBox="1">
            <a:spLocks/>
          </p:cNvSpPr>
          <p:nvPr/>
        </p:nvSpPr>
        <p:spPr>
          <a:xfrm>
            <a:off x="1963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Serrure </a:t>
            </a:r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connectée</a:t>
            </a:r>
          </a:p>
        </p:txBody>
      </p:sp>
      <p:sp>
        <p:nvSpPr>
          <p:cNvPr id="9" name="Date Placeholder 17">
            <a:extLst>
              <a:ext uri="{FF2B5EF4-FFF2-40B4-BE49-F238E27FC236}">
                <a16:creationId xmlns:a16="http://schemas.microsoft.com/office/drawing/2014/main" id="{166E5BD1-1593-4BB3-A476-12DB7E794C00}"/>
              </a:ext>
            </a:extLst>
          </p:cNvPr>
          <p:cNvSpPr txBox="1">
            <a:spLocks/>
          </p:cNvSpPr>
          <p:nvPr/>
        </p:nvSpPr>
        <p:spPr>
          <a:xfrm>
            <a:off x="10325682" y="6382928"/>
            <a:ext cx="2906075" cy="513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  <a:latin typeface="Bebas Neue" panose="020B0606020202050201" pitchFamily="34" charset="0"/>
                <a:ea typeface="+mj-ea"/>
                <a:cs typeface="+mj-cs"/>
              </a:rPr>
              <a:t>BENALLAL - BENKHIRA</a:t>
            </a:r>
          </a:p>
        </p:txBody>
      </p:sp>
    </p:spTree>
    <p:extLst>
      <p:ext uri="{BB962C8B-B14F-4D97-AF65-F5344CB8AC3E}">
        <p14:creationId xmlns:p14="http://schemas.microsoft.com/office/powerpoint/2010/main" val="34233634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500</Words>
  <Application>Microsoft Office PowerPoint</Application>
  <PresentationFormat>Grand écran</PresentationFormat>
  <Paragraphs>126</Paragraphs>
  <Slides>10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Bebas Neue</vt:lpstr>
      <vt:lpstr>Calibri</vt:lpstr>
      <vt:lpstr>Calibri Light</vt:lpstr>
      <vt:lpstr>GeosansLight</vt:lpstr>
      <vt:lpstr>Open Sans</vt:lpstr>
      <vt:lpstr>Times New Roman</vt:lpstr>
      <vt:lpstr>Office Theme</vt:lpstr>
      <vt:lpstr>Serrure connectée</vt:lpstr>
      <vt:lpstr>Présentation PowerPoint</vt:lpstr>
      <vt:lpstr>Présentation PowerPoint</vt:lpstr>
      <vt:lpstr>Objectifs</vt:lpstr>
      <vt:lpstr>Objectifs</vt:lpstr>
      <vt:lpstr>Présentation Composants</vt:lpstr>
      <vt:lpstr>Présentation PowerPoint</vt:lpstr>
      <vt:lpstr>Présentation PowerPoint</vt:lpstr>
      <vt:lpstr>Conclusion</vt:lpstr>
      <vt:lpstr>POINTS à aborder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Ayoub Benallal</dc:creator>
  <cp:lastModifiedBy>Ayoub Benallal</cp:lastModifiedBy>
  <cp:revision>62</cp:revision>
  <dcterms:created xsi:type="dcterms:W3CDTF">2019-04-05T11:26:47Z</dcterms:created>
  <dcterms:modified xsi:type="dcterms:W3CDTF">2019-04-08T12:30:35Z</dcterms:modified>
</cp:coreProperties>
</file>